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fc0714036a34c87" /><Relationship Type="http://schemas.openxmlformats.org/officeDocument/2006/relationships/extended-properties" Target="/docProps/app.xml" Id="R71eb178386a44783" /><Relationship Type="http://schemas.openxmlformats.org/officeDocument/2006/relationships/officeDocument" Target="/ppt/presentation.xml" Id="Rd3107ef1c5db409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b5ea0aa9034481c"/>
  </p:sldMasterIdLst>
  <p:notesMasterIdLst>
    <p:notesMasterId xmlns:r="http://schemas.openxmlformats.org/officeDocument/2006/relationships" r:id="Rb97bffc6e2544639"/>
  </p:notesMasterIdLst>
  <p:sldIdLst>
    <p:sldId xmlns:r="http://schemas.openxmlformats.org/officeDocument/2006/relationships" id="256" r:id="Rfd0c81971d3643e7"/>
    <p:sldId xmlns:r="http://schemas.openxmlformats.org/officeDocument/2006/relationships" id="257" r:id="Rc22dac5f8b844bca"/>
    <p:sldId xmlns:r="http://schemas.openxmlformats.org/officeDocument/2006/relationships" id="258" r:id="R45db603f3e104388"/>
    <p:sldId xmlns:r="http://schemas.openxmlformats.org/officeDocument/2006/relationships" id="259" r:id="R083f9f63395341be"/>
    <p:sldId xmlns:r="http://schemas.openxmlformats.org/officeDocument/2006/relationships" id="260" r:id="Rd6848d9dd2c14fde"/>
    <p:sldId xmlns:r="http://schemas.openxmlformats.org/officeDocument/2006/relationships" id="261" r:id="Re125fb9ccda742a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b0f6bb238534345" /><Relationship Type="http://schemas.openxmlformats.org/officeDocument/2006/relationships/slideMaster" Target="/ppt/slideMasters/slideMaster1.xml" Id="R3b5ea0aa9034481c" /><Relationship Type="http://schemas.openxmlformats.org/officeDocument/2006/relationships/notesMaster" Target="/ppt/notesMasters/notesMaster1.xml" Id="Rb97bffc6e2544639" /><Relationship Type="http://schemas.openxmlformats.org/officeDocument/2006/relationships/presProps" Target="/ppt/presProps.xml" Id="R8b0d057dbe9e46b4" /><Relationship Type="http://schemas.openxmlformats.org/officeDocument/2006/relationships/tableStyles" Target="/ppt/tableStyles.xml" Id="R4fd784e689fc4627" /><Relationship Type="http://schemas.openxmlformats.org/officeDocument/2006/relationships/slide" Target="/ppt/slides/slide1.xml" Id="Rfd0c81971d3643e7" /><Relationship Type="http://schemas.openxmlformats.org/officeDocument/2006/relationships/slide" Target="/ppt/slides/slide2.xml" Id="Rc22dac5f8b844bca" /><Relationship Type="http://schemas.openxmlformats.org/officeDocument/2006/relationships/slide" Target="/ppt/slides/slide3.xml" Id="R45db603f3e104388" /><Relationship Type="http://schemas.openxmlformats.org/officeDocument/2006/relationships/slide" Target="/ppt/slides/slide4.xml" Id="R083f9f63395341be" /><Relationship Type="http://schemas.openxmlformats.org/officeDocument/2006/relationships/slide" Target="/ppt/slides/slide5.xml" Id="Rd6848d9dd2c14fde" /><Relationship Type="http://schemas.openxmlformats.org/officeDocument/2006/relationships/slide" Target="/ppt/slides/slide6.xml" Id="Re125fb9ccda742a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25889afe9f84c0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cded2eafc3a483d" /><Relationship Type="http://schemas.openxmlformats.org/officeDocument/2006/relationships/notesMaster" Target="/ppt/notesMasters/notesMaster1.xml" Id="R45d90a97fca84ab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60c42a30114b16" /><Relationship Type="http://schemas.openxmlformats.org/officeDocument/2006/relationships/notesMaster" Target="/ppt/notesMasters/notesMaster1.xml" Id="R915b82f89a22405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db4146e152141f1" /><Relationship Type="http://schemas.openxmlformats.org/officeDocument/2006/relationships/notesMaster" Target="/ppt/notesMasters/notesMaster1.xml" Id="Rc0745f7e0de048e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8d13b5222bd4a6a" /><Relationship Type="http://schemas.openxmlformats.org/officeDocument/2006/relationships/notesMaster" Target="/ppt/notesMasters/notesMaster1.xml" Id="R34e81be692194cd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829b4380e6b4ce1" /><Relationship Type="http://schemas.openxmlformats.org/officeDocument/2006/relationships/notesMaster" Target="/ppt/notesMasters/notesMaster1.xml" Id="R6a99e0dda8dd413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f63ee73f2842ff" /><Relationship Type="http://schemas.openxmlformats.org/officeDocument/2006/relationships/notesMaster" Target="/ppt/notesMasters/notesMaster1.xml" Id="R033266082567409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教学模拟：项目与数据均为虚构，不代表大华集团真实业务。本月完成情况、待核事项与下月工作讨论稿</a:t>
            </a:r>
          </a:p>
          <a:p xmlns:a="http://schemas.openxmlformats.org/drawingml/2006/main">
            <a:r>
              <a:t>原始材料：培训包《输入资料.md》。周期：2026年8月。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教学模拟：项目与数据均为虚构，不代表大华集团真实业务。来源：模拟资料P01至P05。单位不同的指标分别呈现。</a:t>
            </a:r>
          </a:p>
          <a:p xmlns:a="http://schemas.openxmlformats.org/drawingml/2006/main">
            <a:r>
              <a:t>原始材料：培训包《输入资料.md》。周期：2026年8月。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教学模拟：项目与数据均为虚构，不代表大华集团真实业务。P01至P03。60万元为相对计划的测算差额，最终节约尚无法确认。</a:t>
            </a:r>
          </a:p>
          <a:p xmlns:a="http://schemas.openxmlformats.org/drawingml/2006/main">
            <a:r>
              <a:t>原始材料：培训包《输入资料.md》。周期：2026年8月。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教学模拟：项目与数据均为虚构，不代表大华集团真实业务。P04至P07。来访240组，成交24套，未作客户同批次匹配。差额原因待核。</a:t>
            </a:r>
          </a:p>
          <a:p xmlns:a="http://schemas.openxmlformats.org/drawingml/2006/main">
            <a:r>
              <a:t>原始材料：培训包《输入资料.md》。周期：2026年8月。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教学模拟：项目与数据均为虚构，不代表大华集团真实业务。原因未获得证据，暂不写“市场下行”“审批拖延”等推断。</a:t>
            </a:r>
          </a:p>
          <a:p xmlns:a="http://schemas.openxmlformats.org/drawingml/2006/main">
            <a:r>
              <a:t>原始材料：培训包《输入资料.md》。周期：2026年8月。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教学模拟：项目与数据均为虚构，不代表大华集团真实业务。全部为教学建议，尚无真实指派。负责人及完成时间待确认。</a:t>
            </a:r>
          </a:p>
          <a:p xmlns:a="http://schemas.openxmlformats.org/drawingml/2006/main">
            <a:r>
              <a:t>原始材料：培训包《输入资料.md》。周期：2026年8月。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dc7034ff01498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87f375f324644f2" /><Relationship Type="http://schemas.openxmlformats.org/officeDocument/2006/relationships/slideLayout" Target="/ppt/slideLayouts/slideLayout1.xml" Id="R1f2ffb714ecd44d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f2ffb714ecd44d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9197338a8c48cf" /><Relationship Type="http://schemas.openxmlformats.org/officeDocument/2006/relationships/image" Target="/ppt/media/image.png" Id="Rd6627749c21342d6" /><Relationship Type="http://schemas.openxmlformats.org/officeDocument/2006/relationships/notesSlide" Target="/ppt/notesSlides/notesSlide1.xml" Id="R4f0a051715be420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aa9e7693914809" /><Relationship Type="http://schemas.openxmlformats.org/officeDocument/2006/relationships/notesSlide" Target="/ppt/notesSlides/notesSlide2.xml" Id="Rfdc095cd7ee24b3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30b6300e634e7c" /><Relationship Type="http://schemas.openxmlformats.org/officeDocument/2006/relationships/notesSlide" Target="/ppt/notesSlides/notesSlide3.xml" Id="R4f56ec2873964ab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2dc59eb2ee40fe" /><Relationship Type="http://schemas.openxmlformats.org/officeDocument/2006/relationships/chart" Target="/ppt/slides/charts/chart1.xml" Id="Rc7d4e8fa41584065" /><Relationship Type="http://schemas.openxmlformats.org/officeDocument/2006/relationships/notesSlide" Target="/ppt/notesSlides/notesSlide4.xml" Id="R6209f600769f4d3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fc23f5d3f74288" /><Relationship Type="http://schemas.openxmlformats.org/officeDocument/2006/relationships/notesSlide" Target="/ppt/notesSlides/notesSlide5.xml" Id="R52159996a213420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8d6604cfd643be" /><Relationship Type="http://schemas.openxmlformats.org/officeDocument/2006/relationships/notesSlide" Target="/ppt/notesSlides/notesSlide6.xml" Id="R6df89de3c76a4718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目标</c:v>
          </c:tx>
          <c:spPr>
            <a:solidFill xmlns:a="http://schemas.openxmlformats.org/drawingml/2006/main">
              <a:srgbClr val="004D36"/>
            </a:solidFill>
          </c:spPr>
          <c:cat>
            <c:strRef>
              <c:f>'Chart Data'!$A$2:$A$3</c:f>
              <c:strCache>
                <c:ptCount val="2"/>
                <c:pt idx="0">
                  <c:v>签约金额</c:v>
                </c:pt>
                <c:pt idx="1">
                  <c:v>回款金额</c:v>
                </c:pt>
              </c:strCache>
            </c:strRef>
          </c:cat>
          <c:val>
            <c:numRef>
              <c:f>'Chart Data'!$B$2:$B$3</c:f>
              <c:numCache>
                <c:formatCode>0</c:formatCode>
                <c:ptCount val="2"/>
                <c:pt idx="0">
                  <c:v>12000</c:v>
                </c:pt>
                <c:pt idx="1">
                  <c:v>9000</c:v>
                </c:pt>
              </c:numCache>
            </c:numRef>
          </c:val>
        </c:ser>
        <c:ser>
          <c:idx val="1"/>
          <c:order val="1"/>
          <c:tx>
            <c:v>实际</c:v>
          </c:tx>
          <c:spPr>
            <a:solidFill xmlns:a="http://schemas.openxmlformats.org/drawingml/2006/main">
              <a:srgbClr val="E95114"/>
            </a:solidFill>
          </c:spPr>
          <c:cat>
            <c:strRef>
              <c:f>'Chart Data'!$C$2:$C$3</c:f>
              <c:strCache>
                <c:ptCount val="2"/>
                <c:pt idx="0">
                  <c:v>签约金额</c:v>
                </c:pt>
                <c:pt idx="1">
                  <c:v>回款金额</c:v>
                </c:pt>
              </c:strCache>
            </c:strRef>
          </c:cat>
          <c:val>
            <c:numRef>
              <c:f>'Chart Data'!$D$2:$D$3</c:f>
              <c:numCache>
                <c:formatCode>0</c:formatCode>
                <c:ptCount val="2"/>
                <c:pt idx="0">
                  <c:v>9600</c:v>
                </c:pt>
                <c:pt idx="1">
                  <c:v>8100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>
                  <a:latin typeface="PingFang SC"/>
                  <a:ea typeface="PingFang SC"/>
                  <a:cs typeface="PingFang S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666666"/>
                </a:solidFill>
                <a:latin typeface="PingFang SC"/>
                <a:ea typeface="PingFang SC"/>
                <a:cs typeface="PingFang SC"/>
              </a:defRPr>
            </a:pPr>
          </a:p>
        </c:txPr>
        <c:crossAx val="48672768"/>
      </c:catAx>
      <c:valAx>
        <c:axId val="48672768"/>
        <c:scaling>
          <c:orientation val="minMax"/>
          <c:max val="14000"/>
        </c:scaling>
        <c:delete val="0"/>
        <c:axPos val="l"/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66666"/>
                </a:solidFill>
                <a:latin typeface="PingFang SC"/>
                <a:ea typeface="PingFang SC"/>
                <a:cs typeface="PingFang SC"/>
              </a:defRPr>
            </a:pPr>
          </a:p>
        </c:txPr>
        <c:crossAx val="48650112"/>
        <c:crossBetween val="between"/>
        <c:majorUnit val="4000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725">
              <a:latin typeface="PingFang SC"/>
              <a:ea typeface="PingFang SC"/>
              <a:cs typeface="PingFang SC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627749c21342d6"/>
          <a:stretch xmlns:a="http://schemas.openxmlformats.org/drawingml/2006/main"/>
        </p:blipFill>
        <p:spPr>
          <a:xfrm xmlns:a="http://schemas.openxmlformats.org/drawingml/2006/main">
            <a:off x="709230" y="552450"/>
            <a:ext cx="2810640" cy="7048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28FB0E-1D74-4F60-907B-1D762FD2A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763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004D36"/>
                </a:solidFill>
                <a:latin typeface="PingFang SC"/>
                <a:ea typeface="PingFang SC"/>
                <a:cs typeface="PingFang SC"/>
              </a:defRPr>
            </a:pPr>
            <a:r>
              <a:rPr sz="4650" b="1">
                <a:solidFill>
                  <a:srgbClr val="004D36"/>
                </a:solidFill>
                <a:latin typeface="PingFang SC"/>
                <a:ea typeface="PingFang SC"/>
                <a:cs typeface="PingFang SC"/>
              </a:rPr>
              <a:t>2026年8月</a:t>
            </a:r>
          </a:p>
          <a:p xmlns:a="http://schemas.openxmlformats.org/drawingml/2006/main">
            <a:pPr>
              <a:defRPr sz="4650" b="1">
                <a:solidFill>
                  <a:srgbClr val="004D36"/>
                </a:solidFill>
                <a:latin typeface="PingFang SC"/>
                <a:ea typeface="PingFang SC"/>
                <a:cs typeface="PingFang SC"/>
              </a:defRPr>
            </a:pPr>
            <a:r>
              <a:rPr sz="4650" b="1">
                <a:solidFill>
                  <a:srgbClr val="004D36"/>
                </a:solidFill>
                <a:latin typeface="PingFang SC"/>
                <a:ea typeface="PingFang SC"/>
                <a:cs typeface="PingFang SC"/>
              </a:rPr>
              <a:t>平台多项目工作汇报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AB61D3-E20F-4C12-9FA6-3DD1A6035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5290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83C31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83C31"/>
                </a:solidFill>
                <a:latin typeface="PingFang SC"/>
                <a:ea typeface="PingFang SC"/>
                <a:cs typeface="PingFang SC"/>
              </a:rPr>
              <a:t>A项目 前期　 B项目 施工　 C项目 销售交付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769311-51F7-4D3F-9D52-AE435A15E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76800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D6C66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5D6C66"/>
                </a:solidFill>
                <a:latin typeface="PingFang SC"/>
                <a:ea typeface="PingFang SC"/>
                <a:cs typeface="PingFang SC"/>
              </a:rPr>
              <a:t>本月完成情况、待核事项与下月工作讨论稿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74A404-1158-42DE-83FD-057B708CB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8837E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78837E"/>
                </a:solidFill>
                <a:latin typeface="PingFang SC"/>
                <a:ea typeface="PingFang SC"/>
                <a:cs typeface="PingFang SC"/>
              </a:rPr>
              <a:t>教学模拟：项目与数据均为虚构，不代表大华集团真实业务　　1 / 6</a:t>
            </a:r>
          </a:p>
        </p:txBody>
      </p:sp>
    </p:spTree>
    <p:extLst>
      <p:ext uri="{BB962C8B-B14F-4D97-AF65-F5344CB8AC3E}">
        <p14:creationId xmlns:p14="http://schemas.microsoft.com/office/powerpoint/2010/main" val="8309665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844135-33C5-48D6-8B86-65B05520F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"/>
            <a:ext cx="1085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04D36"/>
                </a:solidFill>
                <a:latin typeface="PingFang SC"/>
                <a:ea typeface="PingFang SC"/>
                <a:cs typeface="PingFang SC"/>
              </a:defRPr>
            </a:pPr>
            <a:r>
              <a:rPr sz="3375" b="1">
                <a:solidFill>
                  <a:srgbClr val="004D36"/>
                </a:solidFill>
                <a:latin typeface="PingFang SC"/>
                <a:ea typeface="PingFang SC"/>
                <a:cs typeface="PingFang SC"/>
              </a:rPr>
              <a:t>本月工作完成情况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8D8019-8CB9-4D12-A8C2-697E78296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D6C66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5D6C66"/>
                </a:solidFill>
                <a:latin typeface="PingFang SC"/>
                <a:ea typeface="PingFang SC"/>
                <a:cs typeface="PingFang SC"/>
              </a:rPr>
              <a:t>各项目按本身阶段与指标口径呈现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66750" y="1895475"/>
          <a:ext xmlns:a="http://schemas.openxmlformats.org/drawingml/2006/main" cx="108585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24250"/>
                <a:gridCol w="2095500"/>
                <a:gridCol w="2095500"/>
                <a:gridCol w="314325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项目与指标</a:t>
                      </a:r>
                    </a:p>
                  </a:txBody>
                  <a:tcPr marL="133350" marR="114300" marT="123825" marB="95250">
                    <a:solidFill>
                      <a:srgbClr val="004D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目标或计划</a:t>
                      </a:r>
                    </a:p>
                  </a:txBody>
                  <a:tcPr marL="133350" marR="114300" marT="123825" marB="95250">
                    <a:solidFill>
                      <a:srgbClr val="004D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实际</a:t>
                      </a:r>
                    </a:p>
                  </a:txBody>
                  <a:tcPr marL="133350" marR="114300" marT="123825" marB="95250">
                    <a:solidFill>
                      <a:srgbClr val="004D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说明</a:t>
                      </a:r>
                    </a:p>
                  </a:txBody>
                  <a:tcPr marL="133350" marR="114300" marT="123825" marB="95250">
                    <a:solidFill>
                      <a:srgbClr val="004D36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A 方案比选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3项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2项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完成率66.7%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B 施工节点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8个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6个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完成率75.0%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B 招采金额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1200万元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1140万元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实际为定标金额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C 签约金额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12000万元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9600万元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目标完成率80.0%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C 回款金额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9000万元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8100万元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目标完成率90.0%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49B4AA-945F-4111-9431-DBBFE5652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D6C66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5D6C66"/>
                </a:solidFill>
                <a:latin typeface="PingFang SC"/>
                <a:ea typeface="PingFang SC"/>
                <a:cs typeface="PingFang SC"/>
              </a:rPr>
              <a:t>来源：模拟资料P01至P05。单位不同的指标分别呈现。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0D1280-DBD3-46C6-A73B-A096A0F2D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8837E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78837E"/>
                </a:solidFill>
                <a:latin typeface="PingFang SC"/>
                <a:ea typeface="PingFang SC"/>
                <a:cs typeface="PingFang SC"/>
              </a:rPr>
              <a:t>教学模拟：项目与数据均为虚构，不代表大华集团真实业务　　2 / 6</a:t>
            </a:r>
          </a:p>
        </p:txBody>
      </p:sp>
    </p:spTree>
    <p:extLst>
      <p:ext uri="{BB962C8B-B14F-4D97-AF65-F5344CB8AC3E}">
        <p14:creationId xmlns:p14="http://schemas.microsoft.com/office/powerpoint/2010/main" val="3253692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F5E434-6BA8-4B85-B1D2-1B762FF2E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"/>
            <a:ext cx="1085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04D36"/>
                </a:solidFill>
                <a:latin typeface="PingFang SC"/>
                <a:ea typeface="PingFang SC"/>
                <a:cs typeface="PingFang SC"/>
              </a:defRPr>
            </a:pPr>
            <a:r>
              <a:rPr sz="3375" b="1">
                <a:solidFill>
                  <a:srgbClr val="004D36"/>
                </a:solidFill>
                <a:latin typeface="PingFang SC"/>
                <a:ea typeface="PingFang SC"/>
                <a:cs typeface="PingFang SC"/>
              </a:rPr>
              <a:t>A、B项目进度与招采情况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FB18F5-AA23-4BB8-9E7A-2EF318035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D6C66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5D6C66"/>
                </a:solidFill>
                <a:latin typeface="PingFang SC"/>
                <a:ea typeface="PingFang SC"/>
                <a:cs typeface="PingFang SC"/>
              </a:rPr>
              <a:t>已完成的工作与仍需核实的事项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B20988-F3B2-467A-937C-33B23B72C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90725"/>
            <a:ext cx="3619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4D36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004D36"/>
                </a:solidFill>
                <a:latin typeface="PingFang SC"/>
                <a:ea typeface="PingFang SC"/>
                <a:cs typeface="PingFang SC"/>
              </a:rPr>
              <a:t>A 前期方案比选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4AF748-8B21-4335-9330-588E33C79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905000"/>
            <a:ext cx="333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E95114"/>
                </a:solidFill>
                <a:latin typeface="PingFang SC"/>
                <a:ea typeface="PingFang SC"/>
                <a:cs typeface="PingFang SC"/>
              </a:defRPr>
            </a:pPr>
            <a:r>
              <a:rPr sz="3225" b="1">
                <a:solidFill>
                  <a:srgbClr val="E95114"/>
                </a:solidFill>
                <a:latin typeface="PingFang SC"/>
                <a:ea typeface="PingFang SC"/>
                <a:cs typeface="PingFang SC"/>
              </a:rPr>
              <a:t>2 / 3项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5E43AF-6DBD-4D68-9EF1-29E8BFD7D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86025"/>
            <a:ext cx="1076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83C3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83C31"/>
                </a:solidFill>
                <a:latin typeface="PingFang SC"/>
                <a:ea typeface="PingFang SC"/>
                <a:cs typeface="PingFang SC"/>
              </a:rPr>
              <a:t>完成率66.7%。其余1项的状态与原因待核。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263E94-A6B8-4874-9401-BB69FB908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0400"/>
            <a:ext cx="3619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4D36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004D36"/>
                </a:solidFill>
                <a:latin typeface="PingFang SC"/>
                <a:ea typeface="PingFang SC"/>
                <a:cs typeface="PingFang SC"/>
              </a:rPr>
              <a:t>B 施工节点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64E33D-E668-4C5C-B904-5F28B1981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114675"/>
            <a:ext cx="333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E95114"/>
                </a:solidFill>
                <a:latin typeface="PingFang SC"/>
                <a:ea typeface="PingFang SC"/>
                <a:cs typeface="PingFang SC"/>
              </a:defRPr>
            </a:pPr>
            <a:r>
              <a:rPr sz="3225" b="1">
                <a:solidFill>
                  <a:srgbClr val="E95114"/>
                </a:solidFill>
                <a:latin typeface="PingFang SC"/>
                <a:ea typeface="PingFang SC"/>
                <a:cs typeface="PingFang SC"/>
              </a:rPr>
              <a:t>6 / 8个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781546-1281-40C6-B6A1-9DC17FAC9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95700"/>
            <a:ext cx="1076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83C3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83C31"/>
                </a:solidFill>
                <a:latin typeface="PingFang SC"/>
                <a:ea typeface="PingFang SC"/>
                <a:cs typeface="PingFang SC"/>
              </a:rPr>
              <a:t>完成率75.0%。其余2个节点的状态与原因待核。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157D19-F960-4E96-A9DC-BE35A0819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3619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04D36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004D36"/>
                </a:solidFill>
                <a:latin typeface="PingFang SC"/>
                <a:ea typeface="PingFang SC"/>
                <a:cs typeface="PingFang SC"/>
              </a:rPr>
              <a:t>B 招采定标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D6EC50-CA98-4924-974B-110E604F8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324350"/>
            <a:ext cx="333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E95114"/>
                </a:solidFill>
                <a:latin typeface="PingFang SC"/>
                <a:ea typeface="PingFang SC"/>
                <a:cs typeface="PingFang SC"/>
              </a:defRPr>
            </a:pPr>
            <a:r>
              <a:rPr sz="3225" b="1">
                <a:solidFill>
                  <a:srgbClr val="E95114"/>
                </a:solidFill>
                <a:latin typeface="PingFang SC"/>
                <a:ea typeface="PingFang SC"/>
                <a:cs typeface="PingFang SC"/>
              </a:rPr>
              <a:t>1140万元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88AB41-EFB8-487A-8456-6F1E3B7AD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05375"/>
            <a:ext cx="1076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83C3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83C31"/>
                </a:solidFill>
                <a:latin typeface="PingFang SC"/>
                <a:ea typeface="PingFang SC"/>
                <a:cs typeface="PingFang SC"/>
              </a:rPr>
              <a:t>较计划1200万元少60万元，差额比例5.0%。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A881A7-3766-4EC7-A415-03E9CE072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38825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D6C66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5D6C66"/>
                </a:solidFill>
                <a:latin typeface="PingFang SC"/>
                <a:ea typeface="PingFang SC"/>
                <a:cs typeface="PingFang SC"/>
              </a:rPr>
              <a:t>P01至P03。60万元为相对计划的测算差额，最终节约尚无法确认。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75D0F1-5EA7-494D-8E7B-E53FB28F9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8837E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78837E"/>
                </a:solidFill>
                <a:latin typeface="PingFang SC"/>
                <a:ea typeface="PingFang SC"/>
                <a:cs typeface="PingFang SC"/>
              </a:rPr>
              <a:t>教学模拟：项目与数据均为虚构，不代表大华集团真实业务　　3 / 6</a:t>
            </a:r>
          </a:p>
        </p:txBody>
      </p:sp>
    </p:spTree>
    <p:extLst>
      <p:ext uri="{BB962C8B-B14F-4D97-AF65-F5344CB8AC3E}">
        <p14:creationId xmlns:p14="http://schemas.microsoft.com/office/powerpoint/2010/main" val="3107326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7AEA94-03BC-4CA1-BC4C-03C0260AD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"/>
            <a:ext cx="1085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04D36"/>
                </a:solidFill>
                <a:latin typeface="PingFang SC"/>
                <a:ea typeface="PingFang SC"/>
                <a:cs typeface="PingFang SC"/>
              </a:defRPr>
            </a:pPr>
            <a:r>
              <a:rPr sz="3375" b="1">
                <a:solidFill>
                  <a:srgbClr val="004D36"/>
                </a:solidFill>
                <a:latin typeface="PingFang SC"/>
                <a:ea typeface="PingFang SC"/>
                <a:cs typeface="PingFang SC"/>
              </a:rPr>
              <a:t>C项目签约与回款完成情况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55FD68-C785-43AB-9F90-FEDFEFFC0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D6C66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5D6C66"/>
                </a:solidFill>
                <a:latin typeface="PingFang SC"/>
                <a:ea typeface="PingFang SC"/>
                <a:cs typeface="PingFang SC"/>
              </a:rPr>
              <a:t>金额单位：万元。签约目标与回款目标分别比较</a:t>
            </a:r>
          </a:p>
        </p:txBody>
      </p:sp>
      <p:graphicFrame>
        <p:nvGraphicFramePr>
          <p:cNvPr id="12" name="Chart"/>
          <p:cNvGraphicFramePr/>
          <p:nvPr/>
        </p:nvGraphicFramePr>
        <p:xfrm>
          <a:off xmlns:a="http://schemas.openxmlformats.org/drawingml/2006/main" x="523875" y="1857375"/>
          <a:ext xmlns:a="http://schemas.openxmlformats.org/drawingml/2006/main" cx="7334250" cy="33813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7d4e8fa41584065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715C00-FB29-4BFD-80EB-45A3ADDAF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2219325"/>
            <a:ext cx="3095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E95114"/>
                </a:solidFill>
                <a:latin typeface="PingFang SC"/>
                <a:ea typeface="PingFang SC"/>
                <a:cs typeface="PingFang SC"/>
              </a:defRPr>
            </a:pPr>
            <a:r>
              <a:rPr sz="4350" b="1">
                <a:solidFill>
                  <a:srgbClr val="E95114"/>
                </a:solidFill>
                <a:latin typeface="PingFang SC"/>
                <a:ea typeface="PingFang SC"/>
                <a:cs typeface="PingFang SC"/>
              </a:rPr>
              <a:t>80.0%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154E3E-CB18-457F-A70B-F005ED109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038475"/>
            <a:ext cx="3095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83C3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83C31"/>
                </a:solidFill>
                <a:latin typeface="PingFang SC"/>
                <a:ea typeface="PingFang SC"/>
                <a:cs typeface="PingFang SC"/>
              </a:rPr>
              <a:t>签约目标完成率</a:t>
            </a:r>
          </a:p>
          <a:p xmlns:a="http://schemas.openxmlformats.org/drawingml/2006/main">
            <a:pPr>
              <a:defRPr sz="2025" b="0">
                <a:solidFill>
                  <a:srgbClr val="183C3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83C31"/>
                </a:solidFill>
                <a:latin typeface="PingFang SC"/>
                <a:ea typeface="PingFang SC"/>
                <a:cs typeface="PingFang SC"/>
              </a:rPr>
              <a:t>差额2400万元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08A111-6FB8-4B76-898E-5018965DB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4048125"/>
            <a:ext cx="3095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004D36"/>
                </a:solidFill>
                <a:latin typeface="PingFang SC"/>
                <a:ea typeface="PingFang SC"/>
                <a:cs typeface="PingFang SC"/>
              </a:defRPr>
            </a:pPr>
            <a:r>
              <a:rPr sz="4350" b="1">
                <a:solidFill>
                  <a:srgbClr val="004D36"/>
                </a:solidFill>
                <a:latin typeface="PingFang SC"/>
                <a:ea typeface="PingFang SC"/>
                <a:cs typeface="PingFang SC"/>
              </a:rPr>
              <a:t>90.0%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352040-D3FC-4D35-86FB-87B89A769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4848225"/>
            <a:ext cx="3095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83C3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83C31"/>
                </a:solidFill>
                <a:latin typeface="PingFang SC"/>
                <a:ea typeface="PingFang SC"/>
                <a:cs typeface="PingFang SC"/>
              </a:rPr>
              <a:t>回款目标完成率</a:t>
            </a:r>
          </a:p>
          <a:p xmlns:a="http://schemas.openxmlformats.org/drawingml/2006/main">
            <a:pPr>
              <a:defRPr sz="2025" b="0">
                <a:solidFill>
                  <a:srgbClr val="183C31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83C31"/>
                </a:solidFill>
                <a:latin typeface="PingFang SC"/>
                <a:ea typeface="PingFang SC"/>
                <a:cs typeface="PingFang SC"/>
              </a:rPr>
              <a:t>差额900万元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EBF565-8114-4B39-9982-92E584851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15025"/>
            <a:ext cx="108204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D6C66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5D6C66"/>
                </a:solidFill>
                <a:latin typeface="PingFang SC"/>
                <a:ea typeface="PingFang SC"/>
                <a:cs typeface="PingFang SC"/>
              </a:rPr>
              <a:t>P04至P07。来访240组，成交24套，未作客户同批次匹配。差额原因待核。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8D1B49-97B0-4AFF-A780-A87F14993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8837E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78837E"/>
                </a:solidFill>
                <a:latin typeface="PingFang SC"/>
                <a:ea typeface="PingFang SC"/>
                <a:cs typeface="PingFang SC"/>
              </a:rPr>
              <a:t>教学模拟：项目与数据均为虚构，不代表大华集团真实业务　　4 / 6</a:t>
            </a:r>
          </a:p>
        </p:txBody>
      </p:sp>
    </p:spTree>
    <p:extLst>
      <p:ext uri="{BB962C8B-B14F-4D97-AF65-F5344CB8AC3E}">
        <p14:creationId xmlns:p14="http://schemas.microsoft.com/office/powerpoint/2010/main" val="12236089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C9E500-24C5-457B-AC6E-3C1FF6A2A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"/>
            <a:ext cx="1085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04D36"/>
                </a:solidFill>
                <a:latin typeface="PingFang SC"/>
                <a:ea typeface="PingFang SC"/>
                <a:cs typeface="PingFang SC"/>
              </a:defRPr>
            </a:pPr>
            <a:r>
              <a:rPr sz="3375" b="1">
                <a:solidFill>
                  <a:srgbClr val="004D36"/>
                </a:solidFill>
                <a:latin typeface="PingFang SC"/>
                <a:ea typeface="PingFang SC"/>
                <a:cs typeface="PingFang SC"/>
              </a:rPr>
              <a:t>待核实事项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7E4432-1401-423B-877E-46E4BC714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D6C66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5D6C66"/>
                </a:solidFill>
                <a:latin typeface="PingFang SC"/>
                <a:ea typeface="PingFang SC"/>
                <a:cs typeface="PingFang SC"/>
              </a:rPr>
              <a:t>保留已知事实，补充形成解释所需的资料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66750" y="1895475"/>
          <a:ext xmlns:a="http://schemas.openxmlformats.org/drawingml/2006/main" cx="108585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10000"/>
                <a:gridCol w="2952750"/>
                <a:gridCol w="409575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已知事实</a:t>
                      </a:r>
                    </a:p>
                  </a:txBody>
                  <a:tcPr marL="133350" marR="114300" marT="123825" marB="95250">
                    <a:solidFill>
                      <a:srgbClr val="004D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尚待核实</a:t>
                      </a:r>
                    </a:p>
                  </a:txBody>
                  <a:tcPr marL="133350" marR="114300" marT="123825" marB="95250">
                    <a:solidFill>
                      <a:srgbClr val="004D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拟补材料</a:t>
                      </a:r>
                    </a:p>
                  </a:txBody>
                  <a:tcPr marL="133350" marR="114300" marT="123825" marB="95250">
                    <a:solidFill>
                      <a:srgbClr val="004D36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A少完成1项比选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事项与原因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方案清单、评审记录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B少完成2个节点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状态、原因及影响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节点台账、现场记录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B定标较计划少60万元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范围及后续变更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招标清单、定标及变更记录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C签约、回款均低于目标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具体差额成因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签约台账、到账记录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D8292B-CEF8-4530-B2B7-AA4780A8C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D6C66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5D6C66"/>
                </a:solidFill>
                <a:latin typeface="PingFang SC"/>
                <a:ea typeface="PingFang SC"/>
                <a:cs typeface="PingFang SC"/>
              </a:rPr>
              <a:t>原因未获得证据，暂不写“市场下行”“审批拖延”等推断。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4ADBE2-2E88-41B7-8025-C9BAE8791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8837E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78837E"/>
                </a:solidFill>
                <a:latin typeface="PingFang SC"/>
                <a:ea typeface="PingFang SC"/>
                <a:cs typeface="PingFang SC"/>
              </a:rPr>
              <a:t>教学模拟：项目与数据均为虚构，不代表大华集团真实业务　　5 / 6</a:t>
            </a:r>
          </a:p>
        </p:txBody>
      </p:sp>
    </p:spTree>
    <p:extLst>
      <p:ext uri="{BB962C8B-B14F-4D97-AF65-F5344CB8AC3E}">
        <p14:creationId xmlns:p14="http://schemas.microsoft.com/office/powerpoint/2010/main" val="7392616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CE7CD8-2ADA-4AFC-B365-F1D578FEF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"/>
            <a:ext cx="1085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004D36"/>
                </a:solidFill>
                <a:latin typeface="PingFang SC"/>
                <a:ea typeface="PingFang SC"/>
                <a:cs typeface="PingFang SC"/>
              </a:defRPr>
            </a:pPr>
            <a:r>
              <a:rPr sz="3375" b="1">
                <a:solidFill>
                  <a:srgbClr val="004D36"/>
                </a:solidFill>
                <a:latin typeface="PingFang SC"/>
                <a:ea typeface="PingFang SC"/>
                <a:cs typeface="PingFang SC"/>
              </a:rPr>
              <a:t>下月拟开展的工作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5326F2-B5F2-4883-930A-37DB86C55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D6C66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5D6C66"/>
                </a:solidFill>
                <a:latin typeface="PingFang SC"/>
                <a:ea typeface="PingFang SC"/>
                <a:cs typeface="PingFang SC"/>
              </a:rPr>
              <a:t>讨论稿。具体负责人、期限及目标待确认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66750" y="1895475"/>
          <a:ext xmlns:a="http://schemas.openxmlformats.org/drawingml/2006/main" cx="108585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762500"/>
                <a:gridCol w="2381250"/>
                <a:gridCol w="371475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拟开展工作</a:t>
                      </a:r>
                    </a:p>
                  </a:txBody>
                  <a:tcPr marL="133350" marR="114300" marT="123825" marB="95250">
                    <a:solidFill>
                      <a:srgbClr val="004D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建议牵头条线</a:t>
                      </a:r>
                    </a:p>
                  </a:txBody>
                  <a:tcPr marL="133350" marR="114300" marT="123825" marB="95250">
                    <a:solidFill>
                      <a:srgbClr val="004D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交付物</a:t>
                      </a:r>
                    </a:p>
                  </a:txBody>
                  <a:tcPr marL="133350" marR="114300" marT="123825" marB="95250">
                    <a:solidFill>
                      <a:srgbClr val="004D36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核对A未完成比选事项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设计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补齐事项、状态及原因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核对B未完成施工节点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工程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补齐节点与依赖事项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复核B计划与定标口径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成本招采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形成同口径比较说明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分别核查C签约、回款差额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营销、财务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C3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形成差额明细与原因记录</a:t>
                      </a:r>
                    </a:p>
                  </a:txBody>
                  <a:tcPr marL="133350" marR="114300" marT="123825" marB="9525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ABDC96-807A-46AC-8321-AEE2E05C9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D6C66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5D6C66"/>
                </a:solidFill>
                <a:latin typeface="PingFang SC"/>
                <a:ea typeface="PingFang SC"/>
                <a:cs typeface="PingFang SC"/>
              </a:rPr>
              <a:t>全部为教学建议，尚无真实指派。负责人及完成时间待确认。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F80E96-27A3-46A2-ADD8-AE68776E3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05575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8837E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78837E"/>
                </a:solidFill>
                <a:latin typeface="PingFang SC"/>
                <a:ea typeface="PingFang SC"/>
                <a:cs typeface="PingFang SC"/>
              </a:rPr>
              <a:t>教学模拟：项目与数据均为虚构，不代表大华集团真实业务　　6 / 6</a:t>
            </a:r>
          </a:p>
        </p:txBody>
      </p:sp>
    </p:spTree>
    <p:extLst>
      <p:ext uri="{BB962C8B-B14F-4D97-AF65-F5344CB8AC3E}">
        <p14:creationId xmlns:p14="http://schemas.microsoft.com/office/powerpoint/2010/main" val="275450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2026-09-16T08:47:39.2290000Z</dcterms:created>
  <dcterms:modified xsi:type="dcterms:W3CDTF">2026-09-16T08:47:39.2290000Z</dcterms:modified>
</coreProperties>
</file>